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9" r:id="rId3"/>
    <p:sldId id="257" r:id="rId4"/>
    <p:sldId id="258" r:id="rId5"/>
    <p:sldId id="278" r:id="rId6"/>
    <p:sldId id="281" r:id="rId7"/>
    <p:sldId id="260" r:id="rId8"/>
    <p:sldId id="259" r:id="rId9"/>
    <p:sldId id="265" r:id="rId10"/>
    <p:sldId id="274" r:id="rId11"/>
    <p:sldId id="269" r:id="rId12"/>
    <p:sldId id="282" r:id="rId13"/>
    <p:sldId id="275" r:id="rId14"/>
    <p:sldId id="272" r:id="rId15"/>
    <p:sldId id="283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5A6"/>
    <a:srgbClr val="64B8C6"/>
    <a:srgbClr val="008888"/>
    <a:srgbClr val="67C2CB"/>
    <a:srgbClr val="578BB8"/>
    <a:srgbClr val="DDE8F3"/>
    <a:srgbClr val="161616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68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919" y="69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64076" y="739306"/>
            <a:ext cx="5118776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2234" y="1663435"/>
            <a:ext cx="4401766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4050" cap="all" spc="3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116619" y="2878249"/>
            <a:ext cx="3693891" cy="339247"/>
          </a:xfrm>
        </p:spPr>
        <p:txBody>
          <a:bodyPr>
            <a:noAutofit/>
          </a:bodyPr>
          <a:lstStyle>
            <a:lvl1pPr marL="0" indent="0" algn="l">
              <a:buNone/>
              <a:defRPr sz="1800" spc="75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00846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765101" y="3260492"/>
            <a:ext cx="864108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800" cap="all" spc="75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765100" y="4773463"/>
            <a:ext cx="864108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800" cap="all" spc="75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863479" y="1609775"/>
            <a:ext cx="2523752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375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60531" y="1747520"/>
            <a:ext cx="864108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800" cap="all" spc="75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5863479" y="3129515"/>
            <a:ext cx="2523752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375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5863479" y="4648156"/>
            <a:ext cx="2523752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375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62" y="746631"/>
            <a:ext cx="3888486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426971" y="2426973"/>
            <a:ext cx="6858002" cy="200406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8870" y="2881982"/>
            <a:ext cx="2981291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75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108870" y="2502480"/>
            <a:ext cx="2981291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200" cap="all" spc="75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534061" y="2881982"/>
            <a:ext cx="2771740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75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534061" y="2502480"/>
            <a:ext cx="2771740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200" cap="all" spc="75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97024" y="1649421"/>
            <a:ext cx="3888486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8380" y="1538275"/>
            <a:ext cx="128022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75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8380" y="5407119"/>
            <a:ext cx="128022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75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331240" y="3467158"/>
            <a:ext cx="103551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75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08517" y="2307746"/>
            <a:ext cx="88738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 cap="all" spc="1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135886" y="4420463"/>
            <a:ext cx="88738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 cap="all" spc="15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1982778" y="4552193"/>
            <a:ext cx="88738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 cap="all" spc="15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4800040" y="4120888"/>
            <a:ext cx="88738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 cap="all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1908776" y="3467158"/>
            <a:ext cx="906857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75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818503" y="3713168"/>
            <a:ext cx="351273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4568492" y="2030298"/>
            <a:ext cx="3509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5065665" y="2067511"/>
            <a:ext cx="1280224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5895523" y="4820892"/>
            <a:ext cx="887384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 cap="all" spc="15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81" y="715939"/>
            <a:ext cx="3648456" cy="365760"/>
          </a:xfrm>
        </p:spPr>
        <p:txBody>
          <a:bodyPr anchor="t">
            <a:noAutofit/>
          </a:bodyPr>
          <a:lstStyle>
            <a:lvl1pPr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839524" y="1592681"/>
            <a:ext cx="5479545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 cap="none" spc="15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1480274" y="3031460"/>
            <a:ext cx="1481328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15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3902232" y="3031460"/>
            <a:ext cx="1481328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15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259989" y="3031460"/>
            <a:ext cx="1481328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15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193771" y="4042389"/>
            <a:ext cx="20574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3615730" y="4042390"/>
            <a:ext cx="20574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5973487" y="4042389"/>
            <a:ext cx="20574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8651" y="989042"/>
            <a:ext cx="5465826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22" name="Content Placeholder 8"/>
          <p:cNvSpPr>
            <a:spLocks noGrp="1"/>
          </p:cNvSpPr>
          <p:nvPr>
            <p:ph sz="quarter" idx="39"/>
          </p:nvPr>
        </p:nvSpPr>
        <p:spPr>
          <a:xfrm>
            <a:off x="4699823" y="2782891"/>
            <a:ext cx="3744425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839524" y="1592681"/>
            <a:ext cx="5479545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 cap="none" spc="15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8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679059" y="2333980"/>
            <a:ext cx="3755267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4709678" y="2339784"/>
            <a:ext cx="374486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838651" y="989042"/>
            <a:ext cx="5465826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38"/>
          </p:nvPr>
        </p:nvSpPr>
        <p:spPr>
          <a:xfrm>
            <a:off x="689464" y="2782891"/>
            <a:ext cx="3744425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284260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1876322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2468383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060443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08106" y="3170170"/>
            <a:ext cx="461483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44567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4836628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5428688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020750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612812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204873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796930" y="3170170"/>
            <a:ext cx="371475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1284260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1876322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468383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3060443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3608106" y="4871997"/>
            <a:ext cx="461483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4244567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4836628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5428688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6020750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6612812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7204873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7796930" y="4871997"/>
            <a:ext cx="371475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490330" y="2763180"/>
            <a:ext cx="76575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cap="all" spc="75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490330" y="4449967"/>
            <a:ext cx="76575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cap="all" spc="75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1522025" y="2071323"/>
            <a:ext cx="1080066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3298209" y="2071323"/>
            <a:ext cx="1080066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6258515" y="2071323"/>
            <a:ext cx="1080066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/>
          <p:cNvSpPr>
            <a:spLocks noGrp="1"/>
          </p:cNvSpPr>
          <p:nvPr>
            <p:ph type="body" sz="quarter" idx="46" hasCustomPrompt="1"/>
          </p:nvPr>
        </p:nvSpPr>
        <p:spPr>
          <a:xfrm>
            <a:off x="1522025" y="3862599"/>
            <a:ext cx="1080066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4482332" y="3862599"/>
            <a:ext cx="1080066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b="1" cap="none" spc="75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442638" y="3862599"/>
            <a:ext cx="1080066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838651" y="989042"/>
            <a:ext cx="5465826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84800" y="0"/>
            <a:ext cx="375920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384800" y="0"/>
            <a:ext cx="375920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5312" y="715939"/>
            <a:ext cx="3648456" cy="365760"/>
          </a:xfrm>
        </p:spPr>
        <p:txBody>
          <a:bodyPr anchor="t">
            <a:noAutofit/>
          </a:bodyPr>
          <a:lstStyle>
            <a:lvl1pPr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595313" y="1238250"/>
            <a:ext cx="4066794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54477" y="739302"/>
            <a:ext cx="8035047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352803" y="2804056"/>
            <a:ext cx="1115564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116180" y="4570549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116180" y="4886783"/>
            <a:ext cx="1588811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131971" y="2804056"/>
            <a:ext cx="1115564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4911139" y="2804056"/>
            <a:ext cx="1115564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6690307" y="2804056"/>
            <a:ext cx="1115564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895348" y="4570549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895348" y="4886783"/>
            <a:ext cx="1588811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74516" y="4570549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674516" y="4886783"/>
            <a:ext cx="1588811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453685" y="4570549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6453685" y="4886783"/>
            <a:ext cx="1588811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64743" y="2684615"/>
            <a:ext cx="1291685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043911" y="2684615"/>
            <a:ext cx="1291685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823079" y="2684615"/>
            <a:ext cx="1291685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6602247" y="2684615"/>
            <a:ext cx="1291685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9524" y="1566780"/>
            <a:ext cx="5464953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54477" y="739302"/>
            <a:ext cx="8035047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063859" y="5098602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63859" y="5414836"/>
            <a:ext cx="1588811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879263" y="5098602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879263" y="5414836"/>
            <a:ext cx="1588811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94667" y="5098602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694667" y="5414836"/>
            <a:ext cx="1588811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072" y="5098602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6510072" y="5414836"/>
            <a:ext cx="1588811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29" hasCustomPrompt="1"/>
          </p:nvPr>
        </p:nvSpPr>
        <p:spPr>
          <a:xfrm>
            <a:off x="1501793" y="2327255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063859" y="3263613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063859" y="3579848"/>
            <a:ext cx="1588811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879263" y="3263613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2879263" y="3579848"/>
            <a:ext cx="1588811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4694667" y="3263613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4694667" y="3579848"/>
            <a:ext cx="1588811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6510072" y="3263613"/>
            <a:ext cx="1588811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050" cap="all" spc="75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6510072" y="3579848"/>
            <a:ext cx="1588811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9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/>
          <p:cNvSpPr/>
          <p:nvPr userDrawn="1"/>
        </p:nvSpPr>
        <p:spPr>
          <a:xfrm>
            <a:off x="1460312" y="2272648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8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1501793" y="4154796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/>
          <p:cNvSpPr/>
          <p:nvPr userDrawn="1"/>
        </p:nvSpPr>
        <p:spPr>
          <a:xfrm>
            <a:off x="1460312" y="4100189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0" name="Picture Placeholder 9"/>
          <p:cNvSpPr>
            <a:spLocks noGrp="1"/>
          </p:cNvSpPr>
          <p:nvPr>
            <p:ph type="pic" sz="quarter" idx="42" hasCustomPrompt="1"/>
          </p:nvPr>
        </p:nvSpPr>
        <p:spPr>
          <a:xfrm>
            <a:off x="3317198" y="2319234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3275716" y="2264627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2" name="Picture Placeholder 9"/>
          <p:cNvSpPr>
            <a:spLocks noGrp="1"/>
          </p:cNvSpPr>
          <p:nvPr>
            <p:ph type="pic" sz="quarter" idx="43" hasCustomPrompt="1"/>
          </p:nvPr>
        </p:nvSpPr>
        <p:spPr>
          <a:xfrm>
            <a:off x="3317198" y="4146775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/>
          <p:cNvSpPr/>
          <p:nvPr userDrawn="1"/>
        </p:nvSpPr>
        <p:spPr>
          <a:xfrm>
            <a:off x="3275716" y="4092168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4" name="Picture Placeholder 9"/>
          <p:cNvSpPr>
            <a:spLocks noGrp="1"/>
          </p:cNvSpPr>
          <p:nvPr>
            <p:ph type="pic" sz="quarter" idx="44" hasCustomPrompt="1"/>
          </p:nvPr>
        </p:nvSpPr>
        <p:spPr>
          <a:xfrm>
            <a:off x="5132602" y="2323944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5091120" y="2269337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6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5132602" y="4151485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/>
          <p:cNvSpPr/>
          <p:nvPr userDrawn="1"/>
        </p:nvSpPr>
        <p:spPr>
          <a:xfrm>
            <a:off x="5091120" y="4096878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8" name="Picture Placeholder 9"/>
          <p:cNvSpPr>
            <a:spLocks noGrp="1"/>
          </p:cNvSpPr>
          <p:nvPr>
            <p:ph type="pic" sz="quarter" idx="46" hasCustomPrompt="1"/>
          </p:nvPr>
        </p:nvSpPr>
        <p:spPr>
          <a:xfrm>
            <a:off x="6948005" y="2315923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/>
          <p:cNvSpPr/>
          <p:nvPr userDrawn="1"/>
        </p:nvSpPr>
        <p:spPr>
          <a:xfrm>
            <a:off x="6906524" y="2261316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0" name="Picture Placeholder 9"/>
          <p:cNvSpPr>
            <a:spLocks noGrp="1"/>
          </p:cNvSpPr>
          <p:nvPr>
            <p:ph type="pic" sz="quarter" idx="47" hasCustomPrompt="1"/>
          </p:nvPr>
        </p:nvSpPr>
        <p:spPr>
          <a:xfrm>
            <a:off x="6948005" y="4143464"/>
            <a:ext cx="712941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/>
          <p:cNvSpPr/>
          <p:nvPr userDrawn="1"/>
        </p:nvSpPr>
        <p:spPr>
          <a:xfrm>
            <a:off x="6906524" y="4088857"/>
            <a:ext cx="795905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39524" y="1187756"/>
            <a:ext cx="5464953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75384" y="4114240"/>
            <a:ext cx="1786790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all" spc="15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75384" y="4733171"/>
            <a:ext cx="1786790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688030" y="4114240"/>
            <a:ext cx="1786790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all" spc="15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688030" y="4733171"/>
            <a:ext cx="1786790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700676" y="4114240"/>
            <a:ext cx="1786790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00676" y="4733171"/>
            <a:ext cx="1786790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713320" y="4114240"/>
            <a:ext cx="1786790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all" spc="1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6713320" y="4733171"/>
            <a:ext cx="1786790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64319" y="2399173"/>
            <a:ext cx="1208919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None/>
              <a:defRPr sz="2100" cap="all" spc="75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989611" y="2399173"/>
            <a:ext cx="1208919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750"/>
              </a:spcBef>
              <a:buNone/>
              <a:defRPr sz="2100" cap="all" spc="75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002257" y="2399173"/>
            <a:ext cx="1208919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750"/>
              </a:spcBef>
              <a:buNone/>
              <a:defRPr sz="2100" cap="all" spc="75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976965" y="2399173"/>
            <a:ext cx="1208919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750"/>
              </a:spcBef>
              <a:buNone/>
              <a:defRPr sz="2100" cap="all" spc="75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595312" y="715939"/>
            <a:ext cx="3648456" cy="365760"/>
          </a:xfrm>
        </p:spPr>
        <p:txBody>
          <a:bodyPr anchor="t">
            <a:noAutofit/>
          </a:bodyPr>
          <a:lstStyle>
            <a:lvl1pPr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3759397" y="0"/>
            <a:ext cx="5397104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451485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45932" y="3007597"/>
            <a:ext cx="3637913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" y="1353381"/>
            <a:ext cx="4217159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1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33496" y="2689071"/>
            <a:ext cx="3425407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611505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598834" y="2326705"/>
            <a:ext cx="3085944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9270" y="1728566"/>
            <a:ext cx="3095508" cy="724702"/>
          </a:xfrm>
        </p:spPr>
        <p:txBody>
          <a:bodyPr anchor="t">
            <a:noAutofit/>
          </a:bodyPr>
          <a:lstStyle>
            <a:lvl1pPr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268605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059858" y="1921403"/>
            <a:ext cx="17174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059858" y="2245710"/>
            <a:ext cx="1717481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049139" y="2245710"/>
            <a:ext cx="1717481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059858" y="4443160"/>
            <a:ext cx="1717481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049139" y="4451212"/>
            <a:ext cx="1717479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3049139" y="1921403"/>
            <a:ext cx="17174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5059858" y="4118849"/>
            <a:ext cx="17174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3049139" y="4118849"/>
            <a:ext cx="17174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063433" y="1921403"/>
            <a:ext cx="17174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7063433" y="2245710"/>
            <a:ext cx="1717481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9138" y="1185284"/>
            <a:ext cx="5466213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1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80034" y="1335196"/>
            <a:ext cx="214431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80034" y="1639825"/>
            <a:ext cx="2144318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875482" y="1639822"/>
            <a:ext cx="2144318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380034" y="3837269"/>
            <a:ext cx="2144318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875484" y="3845321"/>
            <a:ext cx="2144317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3875482" y="1335196"/>
            <a:ext cx="214431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380034" y="3532640"/>
            <a:ext cx="214431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3875483" y="3532640"/>
            <a:ext cx="214431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8225" y="2768600"/>
            <a:ext cx="2217608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65364" y="3639417"/>
            <a:ext cx="178782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465364" y="3965869"/>
            <a:ext cx="1787823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09237" y="3969557"/>
            <a:ext cx="1787823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753110" y="3953425"/>
            <a:ext cx="178782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891335" y="3953425"/>
            <a:ext cx="178782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05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2564629" y="3639417"/>
            <a:ext cx="187703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53110" y="3639417"/>
            <a:ext cx="178782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891335" y="3639417"/>
            <a:ext cx="178782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15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9524" y="1581913"/>
            <a:ext cx="5464954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1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1132961" y="2847098"/>
            <a:ext cx="452628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276833" y="2847098"/>
            <a:ext cx="452628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5420706" y="2847098"/>
            <a:ext cx="452628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7558931" y="2847098"/>
            <a:ext cx="452628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6928" y="729926"/>
            <a:ext cx="4842627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0778" y="1881922"/>
            <a:ext cx="43119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309555" y="3201410"/>
            <a:ext cx="3460953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2513" y="1371602"/>
            <a:ext cx="7038975" cy="985791"/>
          </a:xfrm>
        </p:spPr>
        <p:txBody>
          <a:bodyPr>
            <a:noAutofit/>
          </a:bodyPr>
          <a:lstStyle>
            <a:lvl1pPr algn="ctr">
              <a:defRPr sz="405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758803" y="0"/>
            <a:ext cx="539769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036629"/>
            <a:ext cx="4505324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46763" y="2368509"/>
            <a:ext cx="3578273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546764" y="2605043"/>
            <a:ext cx="3578273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546763" y="3544632"/>
            <a:ext cx="3578273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546764" y="3781163"/>
            <a:ext cx="3578273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6763" y="4739242"/>
            <a:ext cx="3578273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46764" y="4975776"/>
            <a:ext cx="3578273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12058" y="4076966"/>
            <a:ext cx="227691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00801" y="2806967"/>
            <a:ext cx="2019846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" kern="0" cap="all" spc="3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17224" y="4076966"/>
            <a:ext cx="227691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22392" y="4076966"/>
            <a:ext cx="226782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050" cap="none" spc="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4386" y="3939883"/>
            <a:ext cx="217775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804993" y="2806967"/>
            <a:ext cx="2019846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" kern="0" cap="all" spc="3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705130" y="2806967"/>
            <a:ext cx="2019846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" kern="0" cap="all" spc="3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3524520" y="3939883"/>
            <a:ext cx="217775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6424656" y="3939883"/>
            <a:ext cx="217775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6763" y="1643321"/>
            <a:ext cx="3642476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1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77000">
              <a:srgbClr val="00CE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300" kern="1200" cap="all" spc="3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381" r="26"/>
          <a:stretch>
            <a:fillRect/>
          </a:stretch>
        </p:blipFill>
        <p:spPr>
          <a:xfrm flipH="1">
            <a:off x="228600" y="1411727"/>
            <a:ext cx="5299364" cy="4034546"/>
          </a:xfr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758961" y="2110402"/>
            <a:ext cx="4401766" cy="1502924"/>
          </a:xfrm>
        </p:spPr>
        <p:txBody>
          <a:bodyPr/>
          <a:lstStyle/>
          <a:p>
            <a:pPr algn="r"/>
            <a:r>
              <a:rPr lang="en-IN" sz="2250" dirty="0">
                <a:solidFill>
                  <a:srgbClr val="0F6F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IOT BASED HOME AUTOMATION SYSTEM</a:t>
            </a:r>
            <a:endParaRPr lang="en-US" sz="2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Placeholder 30"/>
          <p:cNvSpPr txBox="1"/>
          <p:nvPr/>
        </p:nvSpPr>
        <p:spPr>
          <a:xfrm>
            <a:off x="5488200" y="3673187"/>
            <a:ext cx="3494741" cy="76373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2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"A technologically advanced living space where various devices and systems are connected and can be controlled remotely for increased convenience, comfort, and efficiency."</a:t>
            </a:r>
            <a:endParaRPr lang="en-US" sz="12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Slide Number Placeholder 4"/>
          <p:cNvSpPr txBox="1"/>
          <p:nvPr/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sp>
        <p:nvSpPr>
          <p:cNvPr id="14" name="Slide Number Placeholder 4"/>
          <p:cNvSpPr txBox="1"/>
          <p:nvPr/>
        </p:nvSpPr>
        <p:spPr>
          <a:xfrm>
            <a:off x="6418119" y="6377280"/>
            <a:ext cx="2057400" cy="3232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bg1"/>
                </a:solidFill>
              </a:rPr>
              <a:t>1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510392" y="805541"/>
            <a:ext cx="6221185" cy="440873"/>
          </a:xfrm>
        </p:spPr>
        <p:txBody>
          <a:bodyPr/>
          <a:lstStyle/>
          <a:p>
            <a:pPr algn="ctr"/>
            <a:r>
              <a:rPr lang="en-IN" u="sng" dirty="0"/>
              <a:t>Automatic Street Light </a:t>
            </a:r>
            <a:endParaRPr lang="en-US" u="sng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>
          <a:xfrm>
            <a:off x="6457949" y="6291942"/>
            <a:ext cx="2201637" cy="402771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10</a:t>
            </a:fld>
            <a:endParaRPr lang="en-US" sz="1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887" y="1910229"/>
            <a:ext cx="5599152" cy="303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utomatic Street Light Control Circuit using LDR &amp; Tran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203" y="1910229"/>
            <a:ext cx="3543797" cy="303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>
          <a:xfrm>
            <a:off x="6463393" y="6468156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11</a:t>
            </a:fld>
            <a:endParaRPr lang="en-US" sz="1000" dirty="0"/>
          </a:p>
        </p:txBody>
      </p:sp>
      <p:sp>
        <p:nvSpPr>
          <p:cNvPr id="14" name="iṧļiḋè"/>
          <p:cNvSpPr/>
          <p:nvPr/>
        </p:nvSpPr>
        <p:spPr>
          <a:xfrm>
            <a:off x="2031548" y="2185473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iṩļiḓê"/>
          <p:cNvSpPr/>
          <p:nvPr/>
        </p:nvSpPr>
        <p:spPr>
          <a:xfrm>
            <a:off x="1561296" y="2186486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í$ľíḍè"/>
          <p:cNvSpPr/>
          <p:nvPr/>
        </p:nvSpPr>
        <p:spPr>
          <a:xfrm flipV="1">
            <a:off x="1561296" y="273288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íṣḻiḓê"/>
          <p:cNvSpPr/>
          <p:nvPr/>
        </p:nvSpPr>
        <p:spPr>
          <a:xfrm>
            <a:off x="1364460" y="2949485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îš1iďé"/>
          <p:cNvSpPr/>
          <p:nvPr/>
        </p:nvSpPr>
        <p:spPr>
          <a:xfrm>
            <a:off x="894208" y="295049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iṣḻîḍê"/>
          <p:cNvSpPr/>
          <p:nvPr/>
        </p:nvSpPr>
        <p:spPr>
          <a:xfrm flipV="1">
            <a:off x="894208" y="3496900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íšḷîḓé"/>
          <p:cNvSpPr/>
          <p:nvPr/>
        </p:nvSpPr>
        <p:spPr>
          <a:xfrm>
            <a:off x="2698872" y="2949485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îŝļíḓe"/>
          <p:cNvSpPr/>
          <p:nvPr/>
        </p:nvSpPr>
        <p:spPr>
          <a:xfrm>
            <a:off x="2228620" y="295049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îṣḷiḋe"/>
          <p:cNvSpPr/>
          <p:nvPr/>
        </p:nvSpPr>
        <p:spPr>
          <a:xfrm flipV="1">
            <a:off x="2228620" y="3496900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ís1ïḍè"/>
          <p:cNvSpPr/>
          <p:nvPr/>
        </p:nvSpPr>
        <p:spPr>
          <a:xfrm>
            <a:off x="2031548" y="3713501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íşľïďe"/>
          <p:cNvSpPr/>
          <p:nvPr/>
        </p:nvSpPr>
        <p:spPr>
          <a:xfrm>
            <a:off x="1561296" y="3714514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iŝḷíďé"/>
          <p:cNvSpPr/>
          <p:nvPr/>
        </p:nvSpPr>
        <p:spPr>
          <a:xfrm flipV="1">
            <a:off x="1561296" y="4260916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6" name="直接连接符 14"/>
          <p:cNvCxnSpPr/>
          <p:nvPr/>
        </p:nvCxnSpPr>
        <p:spPr>
          <a:xfrm>
            <a:off x="2378008" y="2733901"/>
            <a:ext cx="2182401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5"/>
          <p:cNvCxnSpPr/>
          <p:nvPr/>
        </p:nvCxnSpPr>
        <p:spPr>
          <a:xfrm flipV="1">
            <a:off x="2383105" y="4259898"/>
            <a:ext cx="2177304" cy="2031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6"/>
          <p:cNvCxnSpPr/>
          <p:nvPr/>
        </p:nvCxnSpPr>
        <p:spPr>
          <a:xfrm>
            <a:off x="1713883" y="3497913"/>
            <a:ext cx="2084526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98409" y="3197739"/>
            <a:ext cx="5257801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Convenience, Comfort &amp; Energy Efficient </a:t>
            </a: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Remote Control, </a:t>
            </a: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Automation &amp; Reduce utility bills.</a:t>
            </a:r>
            <a:endParaRPr lang="en-US" sz="105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32" name="TextBox 30"/>
          <p:cNvSpPr txBox="1"/>
          <p:nvPr/>
        </p:nvSpPr>
        <p:spPr>
          <a:xfrm>
            <a:off x="4572000" y="3997229"/>
            <a:ext cx="5230586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Flexibility &amp; Scalability </a:t>
            </a:r>
            <a:endParaRPr lang="en-US" altLang="zh-CN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Add or </a:t>
            </a: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Integrate new devices and functionalities.</a:t>
            </a:r>
            <a:endParaRPr lang="en-US" sz="105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4572000" y="2422799"/>
            <a:ext cx="5252358" cy="60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Increased Security </a:t>
            </a:r>
            <a:endParaRPr lang="en-US" altLang="zh-CN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Remote Monitoring, Surveillance &amp; Real time Alerts.</a:t>
            </a: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34" name="矩形 17"/>
          <p:cNvSpPr/>
          <p:nvPr/>
        </p:nvSpPr>
        <p:spPr>
          <a:xfrm>
            <a:off x="2020193" y="901256"/>
            <a:ext cx="5076917" cy="636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u="sng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Pros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46273" y="6362269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12</a:t>
            </a:fld>
            <a:endParaRPr lang="en-US" sz="1000" dirty="0"/>
          </a:p>
        </p:txBody>
      </p:sp>
      <p:sp>
        <p:nvSpPr>
          <p:cNvPr id="4" name="iṧļiḋè"/>
          <p:cNvSpPr/>
          <p:nvPr/>
        </p:nvSpPr>
        <p:spPr>
          <a:xfrm>
            <a:off x="2031548" y="2185473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iṩļiḓê"/>
          <p:cNvSpPr/>
          <p:nvPr/>
        </p:nvSpPr>
        <p:spPr>
          <a:xfrm>
            <a:off x="1561296" y="2186486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í$ľíḍè"/>
          <p:cNvSpPr/>
          <p:nvPr/>
        </p:nvSpPr>
        <p:spPr>
          <a:xfrm flipV="1">
            <a:off x="1561296" y="273288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íṣḻiḓê"/>
          <p:cNvSpPr/>
          <p:nvPr/>
        </p:nvSpPr>
        <p:spPr>
          <a:xfrm>
            <a:off x="1364460" y="2949485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îš1iďé"/>
          <p:cNvSpPr/>
          <p:nvPr/>
        </p:nvSpPr>
        <p:spPr>
          <a:xfrm>
            <a:off x="894208" y="295049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iṣḻîḍê"/>
          <p:cNvSpPr/>
          <p:nvPr/>
        </p:nvSpPr>
        <p:spPr>
          <a:xfrm flipV="1">
            <a:off x="894208" y="3496900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íšḷîḓé"/>
          <p:cNvSpPr/>
          <p:nvPr/>
        </p:nvSpPr>
        <p:spPr>
          <a:xfrm>
            <a:off x="2698872" y="2949485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îŝļíḓe"/>
          <p:cNvSpPr/>
          <p:nvPr/>
        </p:nvSpPr>
        <p:spPr>
          <a:xfrm>
            <a:off x="2228620" y="2950498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îṣḷiḋe"/>
          <p:cNvSpPr/>
          <p:nvPr/>
        </p:nvSpPr>
        <p:spPr>
          <a:xfrm flipV="1">
            <a:off x="2228620" y="3496900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ís1ïḍè"/>
          <p:cNvSpPr/>
          <p:nvPr/>
        </p:nvSpPr>
        <p:spPr>
          <a:xfrm>
            <a:off x="2031548" y="3713501"/>
            <a:ext cx="655733" cy="1094830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íşľïďe"/>
          <p:cNvSpPr/>
          <p:nvPr/>
        </p:nvSpPr>
        <p:spPr>
          <a:xfrm>
            <a:off x="1561296" y="3714514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iŝḷíďé"/>
          <p:cNvSpPr/>
          <p:nvPr/>
        </p:nvSpPr>
        <p:spPr>
          <a:xfrm flipV="1">
            <a:off x="1561296" y="4260916"/>
            <a:ext cx="797669" cy="547415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7" name="直接连接符 14"/>
          <p:cNvCxnSpPr/>
          <p:nvPr/>
        </p:nvCxnSpPr>
        <p:spPr>
          <a:xfrm>
            <a:off x="2378008" y="2733901"/>
            <a:ext cx="2182401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5"/>
          <p:cNvCxnSpPr/>
          <p:nvPr/>
        </p:nvCxnSpPr>
        <p:spPr>
          <a:xfrm flipV="1">
            <a:off x="2383105" y="4259898"/>
            <a:ext cx="2177304" cy="2031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6"/>
          <p:cNvCxnSpPr/>
          <p:nvPr/>
        </p:nvCxnSpPr>
        <p:spPr>
          <a:xfrm>
            <a:off x="1713883" y="3497913"/>
            <a:ext cx="2084526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98409" y="3197739"/>
            <a:ext cx="5257801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Dependence on </a:t>
            </a:r>
            <a:r>
              <a:rPr lang="en-IN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Connectivity </a:t>
            </a: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Can’t work without </a:t>
            </a: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stable internet connection. </a:t>
            </a:r>
            <a:endParaRPr lang="en-US" sz="105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4572000" y="3997229"/>
            <a:ext cx="5230586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Technical Complexity </a:t>
            </a: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 </a:t>
            </a: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layman can’t understand and troubleshoot the complexity.</a:t>
            </a:r>
            <a:endParaRPr lang="en-US" sz="105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4572000" y="2422799"/>
            <a:ext cx="5252358" cy="60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High Cost</a:t>
            </a:r>
          </a:p>
          <a:p>
            <a:pPr>
              <a:lnSpc>
                <a:spcPct val="120000"/>
              </a:lnSpc>
            </a:pPr>
            <a:r>
              <a:rPr lang="en-IN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 significant upfront cost, Maintenance &amp; Update.</a:t>
            </a: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3" name="矩形 17"/>
          <p:cNvSpPr/>
          <p:nvPr/>
        </p:nvSpPr>
        <p:spPr>
          <a:xfrm>
            <a:off x="2020193" y="901256"/>
            <a:ext cx="5076917" cy="636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u="sng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Cons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 dir="vert"/>
      </p:transition>
    </mc:Choice>
    <mc:Fallback xmlns="">
      <p:transition spd="slow"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77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857249"/>
            <a:ext cx="9144000" cy="5143500"/>
          </a:xfr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33495" y="2874053"/>
            <a:ext cx="3425407" cy="1659372"/>
          </a:xfrm>
        </p:spPr>
        <p:txBody>
          <a:bodyPr/>
          <a:lstStyle/>
          <a:p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Smart home automation offers unparalleled convenience, energy efficiency, and security, but careful consideration of costs, technical complexity, and privacy risks is essential for a successful implementation.</a:t>
            </a:r>
            <a:endParaRPr lang="en-US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49786" y="6259285"/>
            <a:ext cx="2226128" cy="440871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13</a:t>
            </a:fld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1839524" y="2032335"/>
            <a:ext cx="5464953" cy="475742"/>
          </a:xfrm>
        </p:spPr>
        <p:txBody>
          <a:bodyPr/>
          <a:lstStyle/>
          <a:p>
            <a:r>
              <a:rPr lang="en-US" noProof="0" dirty="0"/>
              <a:t>Meet our team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4681640" y="4472521"/>
            <a:ext cx="1588811" cy="249085"/>
          </a:xfrm>
        </p:spPr>
        <p:txBody>
          <a:bodyPr>
            <a:normAutofit/>
          </a:bodyPr>
          <a:lstStyle/>
          <a:p>
            <a:r>
              <a:rPr lang="en-US" b="1" dirty="0"/>
              <a:t>Swikruti mishra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4699656" y="4771059"/>
            <a:ext cx="1582469" cy="397868"/>
          </a:xfrm>
        </p:spPr>
        <p:txBody>
          <a:bodyPr>
            <a:normAutofit/>
          </a:bodyPr>
          <a:lstStyle/>
          <a:p>
            <a:r>
              <a:rPr lang="en-US" sz="1100" dirty="0"/>
              <a:t>21MET001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3684" y="6396326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14</a:t>
            </a:fld>
            <a:endParaRPr lang="en-US" sz="1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92" r="4592"/>
          <a:stretch>
            <a:fillRect/>
          </a:stretch>
        </p:blipFill>
        <p:spPr>
          <a:xfrm>
            <a:off x="1352803" y="2804056"/>
            <a:ext cx="1102675" cy="1481105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218" r="2218"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-77" t="1252" r="18698" b="23199"/>
          <a:stretch/>
        </p:blipFill>
        <p:spPr>
          <a:xfrm rot="5400000">
            <a:off x="6500861" y="3045775"/>
            <a:ext cx="1498418" cy="1011045"/>
          </a:xfrm>
        </p:spPr>
      </p:pic>
      <p:sp>
        <p:nvSpPr>
          <p:cNvPr id="36" name="Text Placeholder 35"/>
          <p:cNvSpPr>
            <a:spLocks noGrp="1"/>
          </p:cNvSpPr>
          <p:nvPr>
            <p:ph type="body" sz="quarter" idx="18"/>
          </p:nvPr>
        </p:nvSpPr>
        <p:spPr>
          <a:xfrm>
            <a:off x="1137360" y="4501374"/>
            <a:ext cx="1588811" cy="316234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Subhadarshini baral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3"/>
          </p:nvPr>
        </p:nvSpPr>
        <p:spPr>
          <a:xfrm>
            <a:off x="2909595" y="4501374"/>
            <a:ext cx="1588811" cy="24908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b="1" dirty="0"/>
              <a:t>Khagapati nayak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7"/>
          </p:nvPr>
        </p:nvSpPr>
        <p:spPr>
          <a:xfrm>
            <a:off x="6451325" y="4461298"/>
            <a:ext cx="1588811" cy="332113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Ashutosh Mohapatra</a:t>
            </a:r>
          </a:p>
        </p:txBody>
      </p:sp>
      <p:sp>
        <p:nvSpPr>
          <p:cNvPr id="51" name="Text Placeholder 13"/>
          <p:cNvSpPr txBox="1"/>
          <p:nvPr/>
        </p:nvSpPr>
        <p:spPr>
          <a:xfrm>
            <a:off x="1137360" y="4817575"/>
            <a:ext cx="1582469" cy="397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none" spc="7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21MET011</a:t>
            </a:r>
          </a:p>
        </p:txBody>
      </p:sp>
      <p:sp>
        <p:nvSpPr>
          <p:cNvPr id="52" name="Text Placeholder 13"/>
          <p:cNvSpPr txBox="1"/>
          <p:nvPr/>
        </p:nvSpPr>
        <p:spPr>
          <a:xfrm>
            <a:off x="2992504" y="4793411"/>
            <a:ext cx="1579496" cy="399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none" spc="7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21MET003</a:t>
            </a:r>
          </a:p>
        </p:txBody>
      </p:sp>
      <p:sp>
        <p:nvSpPr>
          <p:cNvPr id="53" name="Text Placeholder 13"/>
          <p:cNvSpPr txBox="1"/>
          <p:nvPr/>
        </p:nvSpPr>
        <p:spPr>
          <a:xfrm>
            <a:off x="6453684" y="4771059"/>
            <a:ext cx="1582469" cy="397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none" spc="7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21MET009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B5A942-5FDC-984F-3FCA-16B7BC1C7C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/>
          <a:srcRect l="29011" t="22984" r="36442" b="42343"/>
          <a:stretch/>
        </p:blipFill>
        <p:spPr>
          <a:xfrm>
            <a:off x="3168259" y="2821368"/>
            <a:ext cx="1064603" cy="1481105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D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AA8D5-8DCC-8F7B-055E-C372DAA8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782"/>
            <a:ext cx="9144000" cy="571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66D238-052A-6693-1E30-09021D215BF0}"/>
              </a:ext>
            </a:extLst>
          </p:cNvPr>
          <p:cNvSpPr/>
          <p:nvPr/>
        </p:nvSpPr>
        <p:spPr>
          <a:xfrm>
            <a:off x="2727614" y="981940"/>
            <a:ext cx="3595254" cy="1433946"/>
          </a:xfrm>
          <a:prstGeom prst="rect">
            <a:avLst/>
          </a:prstGeom>
          <a:solidFill>
            <a:srgbClr val="DDE8F3"/>
          </a:solidFill>
          <a:ln>
            <a:solidFill>
              <a:srgbClr val="DD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C43BC-3F77-E216-D403-D7D359DA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6" y="561107"/>
            <a:ext cx="1526405" cy="20833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9386BE-564C-FA49-940C-AC81A8E6B193}"/>
              </a:ext>
            </a:extLst>
          </p:cNvPr>
          <p:cNvSpPr txBox="1"/>
          <p:nvPr/>
        </p:nvSpPr>
        <p:spPr>
          <a:xfrm>
            <a:off x="2680853" y="813957"/>
            <a:ext cx="4410941" cy="176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1A5A6"/>
                </a:solidFill>
                <a:effectLst>
                  <a:outerShdw blurRad="50800" dist="63500" dir="30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</a:rPr>
              <a:t>Any </a:t>
            </a:r>
          </a:p>
          <a:p>
            <a:r>
              <a:rPr lang="en-IN" sz="5400" dirty="0">
                <a:solidFill>
                  <a:srgbClr val="01A5A6"/>
                </a:solidFill>
                <a:effectLst>
                  <a:outerShdw blurRad="50800" dist="63500" dir="30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76273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 flipH="1">
            <a:off x="-1" y="857250"/>
            <a:ext cx="9143999" cy="51435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gradient smart home isometric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4" b="11204"/>
          <a:stretch>
            <a:fillRect/>
          </a:stretch>
        </p:blipFill>
        <p:spPr bwMode="auto">
          <a:xfrm>
            <a:off x="3027725" y="2095736"/>
            <a:ext cx="3112495" cy="20789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z="1000" smtClean="0"/>
              <a:t>2</a:t>
            </a:fld>
            <a:endParaRPr lang="en-US" sz="1000" dirty="0"/>
          </a:p>
        </p:txBody>
      </p:sp>
      <p:sp>
        <p:nvSpPr>
          <p:cNvPr id="90" name="文本框 26"/>
          <p:cNvSpPr txBox="1"/>
          <p:nvPr/>
        </p:nvSpPr>
        <p:spPr>
          <a:xfrm>
            <a:off x="3138879" y="87998"/>
            <a:ext cx="28662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u="sng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Content</a:t>
            </a:r>
          </a:p>
        </p:txBody>
      </p:sp>
      <p:grpSp>
        <p:nvGrpSpPr>
          <p:cNvPr id="91" name="组合 10"/>
          <p:cNvGrpSpPr/>
          <p:nvPr/>
        </p:nvGrpSpPr>
        <p:grpSpPr>
          <a:xfrm>
            <a:off x="875307" y="1006876"/>
            <a:ext cx="2847123" cy="583565"/>
            <a:chOff x="3057444" y="1786711"/>
            <a:chExt cx="4389083" cy="1069418"/>
          </a:xfrm>
        </p:grpSpPr>
        <p:grpSp>
          <p:nvGrpSpPr>
            <p:cNvPr id="164" name="组合 9"/>
            <p:cNvGrpSpPr/>
            <p:nvPr/>
          </p:nvGrpSpPr>
          <p:grpSpPr>
            <a:xfrm>
              <a:off x="3057444" y="1786711"/>
              <a:ext cx="1123483" cy="1069418"/>
              <a:chOff x="1681481" y="2251891"/>
              <a:chExt cx="1645034" cy="1565870"/>
            </a:xfrm>
          </p:grpSpPr>
          <p:grpSp>
            <p:nvGrpSpPr>
              <p:cNvPr id="166" name="组合 4"/>
              <p:cNvGrpSpPr/>
              <p:nvPr/>
            </p:nvGrpSpPr>
            <p:grpSpPr>
              <a:xfrm>
                <a:off x="1681481" y="2251891"/>
                <a:ext cx="1435085" cy="1377711"/>
                <a:chOff x="1542992" y="2397009"/>
                <a:chExt cx="2226000" cy="2137005"/>
              </a:xfrm>
            </p:grpSpPr>
            <p:sp>
              <p:nvSpPr>
                <p:cNvPr id="169" name="等腰三角形 59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文本框 62"/>
                <p:cNvSpPr txBox="1"/>
                <p:nvPr/>
              </p:nvSpPr>
              <p:spPr>
                <a:xfrm>
                  <a:off x="1678139" y="2934670"/>
                  <a:ext cx="2090853" cy="1494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000" b="1" dirty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1</a:t>
                  </a:r>
                  <a:endParaRPr lang="zh-CN" altLang="en-US" sz="2000" b="1" dirty="0">
                    <a:solidFill>
                      <a:schemeClr val="bg1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endParaRPr>
                </a:p>
              </p:txBody>
            </p:sp>
          </p:grpSp>
          <p:cxnSp>
            <p:nvCxnSpPr>
              <p:cNvPr id="167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文本框 69"/>
            <p:cNvSpPr txBox="1"/>
            <p:nvPr/>
          </p:nvSpPr>
          <p:spPr>
            <a:xfrm>
              <a:off x="3379045" y="2125230"/>
              <a:ext cx="4067482" cy="556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IN" altLang="en-US" sz="1600" dirty="0">
                  <a:latin typeface="+mn-ea"/>
                  <a:ea typeface="+mn-ea"/>
                </a:rPr>
                <a:t>Introduction</a:t>
              </a:r>
            </a:p>
          </p:txBody>
        </p:sp>
      </p:grpSp>
      <p:grpSp>
        <p:nvGrpSpPr>
          <p:cNvPr id="171" name="组合 10"/>
          <p:cNvGrpSpPr/>
          <p:nvPr/>
        </p:nvGrpSpPr>
        <p:grpSpPr>
          <a:xfrm>
            <a:off x="5580085" y="1015003"/>
            <a:ext cx="3200085" cy="583567"/>
            <a:chOff x="3057444" y="1786711"/>
            <a:chExt cx="4933204" cy="1069419"/>
          </a:xfrm>
        </p:grpSpPr>
        <p:grpSp>
          <p:nvGrpSpPr>
            <p:cNvPr id="172" name="组合 9"/>
            <p:cNvGrpSpPr/>
            <p:nvPr/>
          </p:nvGrpSpPr>
          <p:grpSpPr>
            <a:xfrm>
              <a:off x="3057444" y="1786711"/>
              <a:ext cx="1123481" cy="1069419"/>
              <a:chOff x="1681483" y="2251890"/>
              <a:chExt cx="1645032" cy="1565871"/>
            </a:xfrm>
          </p:grpSpPr>
          <p:sp>
            <p:nvSpPr>
              <p:cNvPr id="177" name="等腰三角形 59"/>
              <p:cNvSpPr/>
              <p:nvPr/>
            </p:nvSpPr>
            <p:spPr>
              <a:xfrm rot="17953006">
                <a:off x="1586469" y="2346904"/>
                <a:ext cx="1377710" cy="1187682"/>
              </a:xfrm>
              <a:prstGeom prst="triangle">
                <a:avLst/>
              </a:prstGeom>
              <a:solidFill>
                <a:schemeClr val="bg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75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文本框 69"/>
            <p:cNvSpPr txBox="1"/>
            <p:nvPr/>
          </p:nvSpPr>
          <p:spPr>
            <a:xfrm>
              <a:off x="3379045" y="2028261"/>
              <a:ext cx="4611603" cy="676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IN" sz="1800" dirty="0">
                  <a:latin typeface="Candara" panose="020E0502030303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P</a:t>
              </a:r>
              <a:r>
                <a:rPr lang="en-IN" sz="1800" b="1" dirty="0">
                  <a:effectLst/>
                  <a:latin typeface="Candara" panose="020E0502030303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rinciple &amp; Operation</a:t>
              </a:r>
              <a:endParaRPr lang="en-IN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189" name="文本框 62"/>
          <p:cNvSpPr txBox="1"/>
          <p:nvPr/>
        </p:nvSpPr>
        <p:spPr>
          <a:xfrm>
            <a:off x="5636423" y="1126884"/>
            <a:ext cx="59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pSp>
        <p:nvGrpSpPr>
          <p:cNvPr id="190" name="组合 10"/>
          <p:cNvGrpSpPr/>
          <p:nvPr/>
        </p:nvGrpSpPr>
        <p:grpSpPr>
          <a:xfrm>
            <a:off x="867874" y="2214038"/>
            <a:ext cx="3225756" cy="583567"/>
            <a:chOff x="3057444" y="1786711"/>
            <a:chExt cx="4972779" cy="1069419"/>
          </a:xfrm>
        </p:grpSpPr>
        <p:grpSp>
          <p:nvGrpSpPr>
            <p:cNvPr id="191" name="组合 9"/>
            <p:cNvGrpSpPr/>
            <p:nvPr/>
          </p:nvGrpSpPr>
          <p:grpSpPr>
            <a:xfrm>
              <a:off x="3057444" y="1786711"/>
              <a:ext cx="1123481" cy="1069419"/>
              <a:chOff x="1681483" y="2251890"/>
              <a:chExt cx="1645032" cy="1565871"/>
            </a:xfrm>
          </p:grpSpPr>
          <p:sp>
            <p:nvSpPr>
              <p:cNvPr id="193" name="等腰三角形 59"/>
              <p:cNvSpPr/>
              <p:nvPr/>
            </p:nvSpPr>
            <p:spPr>
              <a:xfrm rot="17953006">
                <a:off x="1586469" y="2346904"/>
                <a:ext cx="1377710" cy="1187682"/>
              </a:xfrm>
              <a:prstGeom prst="triangle">
                <a:avLst/>
              </a:prstGeom>
              <a:solidFill>
                <a:schemeClr val="bg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4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文本框 69"/>
            <p:cNvSpPr txBox="1"/>
            <p:nvPr/>
          </p:nvSpPr>
          <p:spPr>
            <a:xfrm>
              <a:off x="3418620" y="1994827"/>
              <a:ext cx="4611603" cy="67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IN" sz="1800" b="1" dirty="0">
                  <a:effectLst/>
                  <a:latin typeface="Candara" panose="020E0502030303020204" pitchFamily="34" charset="0"/>
                  <a:ea typeface="Times New Roman" panose="02020603050405020304" pitchFamily="18" charset="0"/>
                </a:rPr>
                <a:t>Circuit description</a:t>
              </a:r>
              <a:endPara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96" name="文本框 62"/>
          <p:cNvSpPr txBox="1"/>
          <p:nvPr/>
        </p:nvSpPr>
        <p:spPr>
          <a:xfrm>
            <a:off x="944098" y="2341929"/>
            <a:ext cx="59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pSp>
        <p:nvGrpSpPr>
          <p:cNvPr id="197" name="组合 10"/>
          <p:cNvGrpSpPr/>
          <p:nvPr/>
        </p:nvGrpSpPr>
        <p:grpSpPr>
          <a:xfrm>
            <a:off x="5671925" y="2233451"/>
            <a:ext cx="2853884" cy="583565"/>
            <a:chOff x="3057444" y="1786711"/>
            <a:chExt cx="4399505" cy="1069418"/>
          </a:xfrm>
        </p:grpSpPr>
        <p:grpSp>
          <p:nvGrpSpPr>
            <p:cNvPr id="198" name="组合 9"/>
            <p:cNvGrpSpPr/>
            <p:nvPr/>
          </p:nvGrpSpPr>
          <p:grpSpPr>
            <a:xfrm>
              <a:off x="3057444" y="1786711"/>
              <a:ext cx="1123482" cy="1069418"/>
              <a:chOff x="1681482" y="2251891"/>
              <a:chExt cx="1645033" cy="1565870"/>
            </a:xfrm>
          </p:grpSpPr>
          <p:grpSp>
            <p:nvGrpSpPr>
              <p:cNvPr id="200" name="组合 4"/>
              <p:cNvGrpSpPr/>
              <p:nvPr/>
            </p:nvGrpSpPr>
            <p:grpSpPr>
              <a:xfrm>
                <a:off x="1681482" y="2251891"/>
                <a:ext cx="1415889" cy="1421415"/>
                <a:chOff x="1542992" y="2397009"/>
                <a:chExt cx="2196225" cy="2204796"/>
              </a:xfrm>
            </p:grpSpPr>
            <p:sp>
              <p:nvSpPr>
                <p:cNvPr id="203" name="等腰三角形 59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4" name="文本框 62"/>
                <p:cNvSpPr txBox="1"/>
                <p:nvPr/>
              </p:nvSpPr>
              <p:spPr>
                <a:xfrm>
                  <a:off x="1786123" y="2936502"/>
                  <a:ext cx="1953094" cy="1665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000" b="1" dirty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4</a:t>
                  </a:r>
                </a:p>
              </p:txBody>
            </p:sp>
          </p:grpSp>
          <p:cxnSp>
            <p:nvCxnSpPr>
              <p:cNvPr id="201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文本框 69"/>
            <p:cNvSpPr txBox="1"/>
            <p:nvPr/>
          </p:nvSpPr>
          <p:spPr>
            <a:xfrm>
              <a:off x="3364230" y="2048899"/>
              <a:ext cx="4092719" cy="676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IN" altLang="en-US" sz="1800" dirty="0">
                  <a:latin typeface="Candara" panose="020E0502030303020204" pitchFamily="34" charset="0"/>
                  <a:ea typeface="+mn-ea"/>
                  <a:cs typeface="Calibri" panose="020F0502020204030204" pitchFamily="34" charset="0"/>
                </a:rPr>
                <a:t>Pros &amp; Cons</a:t>
              </a:r>
              <a:endParaRPr lang="en-IN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1102163" y="3164023"/>
            <a:ext cx="2838370" cy="231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NodeMCU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Arial Rounded MT Bold" panose="020F0704030504030204" pitchFamily="34" charset="0"/>
                <a:ea typeface="Times New Roman" panose="02020603050405020304" pitchFamily="18" charset="0"/>
              </a:rPr>
              <a:t>IOT Light &amp; Fan</a:t>
            </a:r>
            <a:endParaRPr lang="en-IN" sz="14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Rain detector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Trace passing alarm</a:t>
            </a: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Bidirectional motor driver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Buzzer driver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Auto street light</a:t>
            </a:r>
          </a:p>
        </p:txBody>
      </p:sp>
      <p:grpSp>
        <p:nvGrpSpPr>
          <p:cNvPr id="207" name="组合 10"/>
          <p:cNvGrpSpPr/>
          <p:nvPr/>
        </p:nvGrpSpPr>
        <p:grpSpPr>
          <a:xfrm>
            <a:off x="5678686" y="3617995"/>
            <a:ext cx="2930922" cy="583565"/>
            <a:chOff x="3057444" y="1786711"/>
            <a:chExt cx="4518267" cy="1069418"/>
          </a:xfrm>
        </p:grpSpPr>
        <p:grpSp>
          <p:nvGrpSpPr>
            <p:cNvPr id="208" name="组合 9"/>
            <p:cNvGrpSpPr/>
            <p:nvPr/>
          </p:nvGrpSpPr>
          <p:grpSpPr>
            <a:xfrm>
              <a:off x="3057444" y="1786711"/>
              <a:ext cx="1123482" cy="1069418"/>
              <a:chOff x="1681482" y="2251891"/>
              <a:chExt cx="1645033" cy="1565870"/>
            </a:xfrm>
          </p:grpSpPr>
          <p:grpSp>
            <p:nvGrpSpPr>
              <p:cNvPr id="210" name="组合 4"/>
              <p:cNvGrpSpPr/>
              <p:nvPr/>
            </p:nvGrpSpPr>
            <p:grpSpPr>
              <a:xfrm>
                <a:off x="1681482" y="2251891"/>
                <a:ext cx="1445217" cy="1493644"/>
                <a:chOff x="1542992" y="2397009"/>
                <a:chExt cx="2241716" cy="2316832"/>
              </a:xfrm>
            </p:grpSpPr>
            <p:sp>
              <p:nvSpPr>
                <p:cNvPr id="213" name="等腰三角形 59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文本框 62"/>
                <p:cNvSpPr txBox="1"/>
                <p:nvPr/>
              </p:nvSpPr>
              <p:spPr>
                <a:xfrm>
                  <a:off x="1831614" y="3048538"/>
                  <a:ext cx="1953094" cy="1665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000" b="1" dirty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5</a:t>
                  </a:r>
                </a:p>
              </p:txBody>
            </p:sp>
          </p:grpSp>
          <p:cxnSp>
            <p:nvCxnSpPr>
              <p:cNvPr id="211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文本框 69"/>
            <p:cNvSpPr txBox="1"/>
            <p:nvPr/>
          </p:nvSpPr>
          <p:spPr>
            <a:xfrm>
              <a:off x="3482993" y="1974316"/>
              <a:ext cx="4092718" cy="676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IN" altLang="en-US" sz="1800" dirty="0">
                  <a:latin typeface="Candara" panose="020E0502030303020204" pitchFamily="34" charset="0"/>
                  <a:ea typeface="+mn-ea"/>
                  <a:cs typeface="Calibri" panose="020F0502020204030204" pitchFamily="34" charset="0"/>
                </a:rPr>
                <a:t>Conclusion </a:t>
              </a:r>
              <a:endParaRPr lang="en-IN" altLang="en-US" sz="16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739" b="7177"/>
          <a:stretch>
            <a:fillRect/>
          </a:stretch>
        </p:blipFill>
        <p:spPr>
          <a:xfrm>
            <a:off x="4083844" y="567451"/>
            <a:ext cx="5060156" cy="509099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-2" y="2111357"/>
            <a:ext cx="4514852" cy="2635286"/>
          </a:xfrm>
        </p:spPr>
        <p:txBody>
          <a:bodyPr/>
          <a:lstStyle/>
          <a:p>
            <a:r>
              <a:rPr lang="en-IN" u="sng" dirty="0"/>
              <a:t>Introduction </a:t>
            </a:r>
            <a:endParaRPr lang="en-US" u="sng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45931" y="3112946"/>
            <a:ext cx="3637913" cy="1298359"/>
          </a:xfrm>
        </p:spPr>
        <p:txBody>
          <a:bodyPr>
            <a:noAutofit/>
          </a:bodyPr>
          <a:lstStyle/>
          <a:p>
            <a:r>
              <a:rPr lang="en-GB" sz="13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smart home revolutionizes the way we live by integrating intelligent technologies to automate and control various aspects of daily life for enhanced convenience and efficiency.</a:t>
            </a:r>
            <a:endParaRPr lang="en-US" sz="1300" dirty="0">
              <a:solidFill>
                <a:schemeClr val="accen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87836" y="6426776"/>
            <a:ext cx="2010641" cy="231085"/>
          </a:xfrm>
        </p:spPr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dirty="0">
                <a:ea typeface="+mn-ea"/>
                <a:cs typeface="+mn-cs"/>
              </a:rPr>
              <a:t>Principle &amp; Operation </a:t>
            </a:r>
            <a:endParaRPr lang="en-US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68342" y="6265718"/>
            <a:ext cx="2047009" cy="287267"/>
          </a:xfrm>
        </p:spPr>
        <p:txBody>
          <a:bodyPr/>
          <a:lstStyle/>
          <a:p>
            <a:r>
              <a:rPr lang="en-US" sz="1000" dirty="0"/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9138" y="2126815"/>
            <a:ext cx="5298711" cy="3271261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69" r="25069"/>
          <a:stretch>
            <a:fillRect/>
          </a:stretch>
        </p:blipFill>
        <p:spPr>
          <a:xfrm flipH="1">
            <a:off x="0" y="734614"/>
            <a:ext cx="2618509" cy="538877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832100" y="1970245"/>
            <a:ext cx="4311900" cy="3084630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</a:t>
            </a:r>
            <a:r>
              <a:rPr lang="en-US" sz="1600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ode</a:t>
            </a:r>
            <a:r>
              <a:rPr lang="en-US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Mcu</a:t>
            </a:r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5122718" y="3247159"/>
            <a:ext cx="4021282" cy="13300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ESP8266 Wi-Fi SoC from Espressif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002060"/>
                </a:solidFill>
                <a:latin typeface="Calibri" panose="020F0502020204030204" pitchFamily="34" charset="0"/>
              </a:rPr>
              <a:t>32-Bit ESP32 MCU added.</a:t>
            </a:r>
            <a:endParaRPr lang="en-IN" sz="14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</a:rPr>
              <a:t>12 GPIO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99513" y="6424042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5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r="21836"/>
          <a:stretch>
            <a:fillRect/>
          </a:stretch>
        </p:blipFill>
        <p:spPr>
          <a:xfrm>
            <a:off x="342316" y="817161"/>
            <a:ext cx="4780402" cy="51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2418650" y="587928"/>
            <a:ext cx="4004654" cy="743428"/>
          </a:xfrm>
        </p:spPr>
        <p:txBody>
          <a:bodyPr/>
          <a:lstStyle/>
          <a:p>
            <a:pPr algn="ctr"/>
            <a:r>
              <a:rPr lang="en-US" u="sng" noProof="0" dirty="0"/>
              <a:t>IOT Light &amp; Fan</a:t>
            </a:r>
            <a:endParaRPr lang="en-US" u="sng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>
          <a:xfrm>
            <a:off x="6483928" y="6306636"/>
            <a:ext cx="2088572" cy="26561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6</a:t>
            </a:fld>
            <a:endParaRPr lang="en-US" sz="1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40328"/>
            <a:ext cx="7620000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/>
          <p:cNvSpPr>
            <a:spLocks noGrp="1"/>
          </p:cNvSpPr>
          <p:nvPr>
            <p:ph type="title"/>
          </p:nvPr>
        </p:nvSpPr>
        <p:spPr>
          <a:xfrm>
            <a:off x="1844552" y="1055861"/>
            <a:ext cx="5454896" cy="631622"/>
          </a:xfrm>
        </p:spPr>
        <p:txBody>
          <a:bodyPr>
            <a:normAutofit/>
          </a:bodyPr>
          <a:lstStyle/>
          <a:p>
            <a:r>
              <a:rPr lang="en-US" u="sng" dirty="0"/>
              <a:t>Rain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445" y="6336291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7</a:t>
            </a:fld>
            <a:endParaRPr lang="en-US" sz="1000" dirty="0"/>
          </a:p>
        </p:txBody>
      </p:sp>
      <p:pic>
        <p:nvPicPr>
          <p:cNvPr id="4098" name="Picture 2" descr="Rain Drop Sensor with Arduino, Rain Detector Arduino code &amp;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21" y="2067686"/>
            <a:ext cx="4035932" cy="356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>
            <a:fillRect/>
          </a:stretch>
        </p:blipFill>
        <p:spPr>
          <a:xfrm>
            <a:off x="277747" y="2398188"/>
            <a:ext cx="4365314" cy="282428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2720680" y="726705"/>
            <a:ext cx="3702640" cy="829555"/>
          </a:xfrm>
        </p:spPr>
        <p:txBody>
          <a:bodyPr>
            <a:normAutofit/>
          </a:bodyPr>
          <a:lstStyle/>
          <a:p>
            <a:r>
              <a:rPr lang="en-US" u="sng" noProof="0" dirty="0"/>
              <a:t>Trespassing Alarm</a:t>
            </a:r>
            <a:endParaRPr lang="en-US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46273" y="6362269"/>
            <a:ext cx="2057400" cy="273844"/>
          </a:xfrm>
        </p:spPr>
        <p:txBody>
          <a:bodyPr/>
          <a:lstStyle/>
          <a:p>
            <a:fld id="{A402E4C0-AD5E-4E8C-9F21-7CCE474BDCEB}" type="slidenum">
              <a:rPr lang="en-US" sz="1000" smtClean="0"/>
              <a:t>8</a:t>
            </a:fld>
            <a:endParaRPr lang="en-US" sz="1000" dirty="0"/>
          </a:p>
        </p:txBody>
      </p:sp>
      <p:pic>
        <p:nvPicPr>
          <p:cNvPr id="5122" name="Picture 2" descr="Laser Security Alarm Circu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331" y="2443582"/>
            <a:ext cx="8213338" cy="314844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 Placeholder 171"/>
          <p:cNvSpPr>
            <a:spLocks noGrp="1"/>
          </p:cNvSpPr>
          <p:nvPr>
            <p:ph type="sldNum" sz="quarter" idx="12"/>
          </p:nvPr>
        </p:nvSpPr>
        <p:spPr>
          <a:xfrm>
            <a:off x="6546219" y="6430057"/>
            <a:ext cx="2057400" cy="273844"/>
          </a:xfrm>
        </p:spPr>
        <p:txBody>
          <a:bodyPr/>
          <a:lstStyle/>
          <a:p>
            <a:r>
              <a:rPr lang="en-US" sz="1000" dirty="0"/>
              <a:t>9</a:t>
            </a:r>
          </a:p>
        </p:txBody>
      </p:sp>
      <p:sp>
        <p:nvSpPr>
          <p:cNvPr id="47" name="Title 46"/>
          <p:cNvSpPr>
            <a:spLocks noGrp="1"/>
          </p:cNvSpPr>
          <p:nvPr>
            <p:ph type="title"/>
          </p:nvPr>
        </p:nvSpPr>
        <p:spPr>
          <a:xfrm>
            <a:off x="538843" y="507062"/>
            <a:ext cx="7738205" cy="593270"/>
          </a:xfrm>
        </p:spPr>
        <p:txBody>
          <a:bodyPr/>
          <a:lstStyle/>
          <a:p>
            <a:pPr algn="ctr"/>
            <a:r>
              <a:rPr lang="en-US" sz="2200" u="sng" dirty="0"/>
              <a:t>Bidirectional motor driver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57" y="1579584"/>
            <a:ext cx="5131056" cy="3775032"/>
          </a:xfrm>
          <a:prstGeom prst="rect">
            <a:avLst/>
          </a:prstGeom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760" r="23760"/>
          <a:stretch>
            <a:fillRect/>
          </a:stretch>
        </p:blipFill>
        <p:spPr>
          <a:xfrm rot="5400000">
            <a:off x="4148259" y="1662911"/>
            <a:ext cx="847481" cy="1454685"/>
          </a:xfrm>
        </p:spPr>
      </p:pic>
      <p:pic>
        <p:nvPicPr>
          <p:cNvPr id="6146" name="Picture 2" descr="DC Motor - Definition, Working, Types, and FAQ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t="7025" r="5989"/>
          <a:stretch>
            <a:fillRect/>
          </a:stretch>
        </p:blipFill>
        <p:spPr bwMode="auto">
          <a:xfrm>
            <a:off x="168286" y="2079992"/>
            <a:ext cx="3571989" cy="269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102</TotalTime>
  <Words>265</Words>
  <Application>Microsoft Office PowerPoint</Application>
  <PresentationFormat>On-screen Show (4:3)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Arial Rounded MT Bold</vt:lpstr>
      <vt:lpstr>Bierstadt</vt:lpstr>
      <vt:lpstr>Calibri</vt:lpstr>
      <vt:lpstr>Candara</vt:lpstr>
      <vt:lpstr>Courier New</vt:lpstr>
      <vt:lpstr>Microsoft Sans Serif</vt:lpstr>
      <vt:lpstr>Posterama</vt:lpstr>
      <vt:lpstr>Posterama Bold</vt:lpstr>
      <vt:lpstr>Times New Roman</vt:lpstr>
      <vt:lpstr>Wingdings</vt:lpstr>
      <vt:lpstr>方正正粗黑简体</vt:lpstr>
      <vt:lpstr>Office Theme</vt:lpstr>
      <vt:lpstr>IOT BASED HOME AUTOMATION SYSTEM</vt:lpstr>
      <vt:lpstr>PowerPoint Presentation</vt:lpstr>
      <vt:lpstr>Introduction </vt:lpstr>
      <vt:lpstr>Principle &amp; Operation </vt:lpstr>
      <vt:lpstr>nodeMcu</vt:lpstr>
      <vt:lpstr>IOT Light &amp; Fan</vt:lpstr>
      <vt:lpstr>Rain Detector</vt:lpstr>
      <vt:lpstr>Trespassing Alarm</vt:lpstr>
      <vt:lpstr>Bidirectional motor driver</vt:lpstr>
      <vt:lpstr>Automatic Street Light </vt:lpstr>
      <vt:lpstr>PowerPoint Presentation</vt:lpstr>
      <vt:lpstr>PowerPoint Presentation</vt:lpstr>
      <vt:lpstr>Conclusion</vt:lpstr>
      <vt:lpstr>Meet our team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HOME AUTOMATION SYSTEM</dc:title>
  <dc:creator>Ashutosh Mohapatra</dc:creator>
  <cp:lastModifiedBy>Ashutosh Mohapatra</cp:lastModifiedBy>
  <cp:revision>4</cp:revision>
  <dcterms:created xsi:type="dcterms:W3CDTF">2023-05-23T10:51:00Z</dcterms:created>
  <dcterms:modified xsi:type="dcterms:W3CDTF">2023-05-24T05:42:49Z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01FDF1B657574D7C835F213B481B5946</vt:lpwstr>
  </property>
  <property fmtid="{D5CDD505-2E9C-101B-9397-08002B2CF9AE}" pid="4" name="KSOProductBuildVer">
    <vt:lpwstr>1033-11.2.0.11537</vt:lpwstr>
  </property>
</Properties>
</file>